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94" r:id="rId9"/>
    <p:sldId id="293" r:id="rId10"/>
    <p:sldId id="262" r:id="rId11"/>
    <p:sldId id="295" r:id="rId12"/>
    <p:sldId id="263" r:id="rId13"/>
    <p:sldId id="264" r:id="rId14"/>
    <p:sldId id="296" r:id="rId15"/>
    <p:sldId id="297" r:id="rId16"/>
    <p:sldId id="299" r:id="rId17"/>
    <p:sldId id="298" r:id="rId18"/>
    <p:sldId id="291" r:id="rId19"/>
    <p:sldId id="287" r:id="rId20"/>
    <p:sldId id="300" r:id="rId21"/>
    <p:sldId id="301" r:id="rId22"/>
    <p:sldId id="279" r:id="rId23"/>
    <p:sldId id="280" r:id="rId24"/>
    <p:sldId id="292" r:id="rId25"/>
    <p:sldId id="286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BE3"/>
    <a:srgbClr val="FCC4D1"/>
    <a:srgbClr val="91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8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AA4D4-D2F2-4570-916E-16FADF4E7957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3D94-03C3-45BD-9BD3-D0D27390A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486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72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737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14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288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05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83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03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52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41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53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81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24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6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64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2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FEBD0-275C-4FD8-AEB4-456E96E1406D}" type="datetimeFigureOut">
              <a:rPr lang="ru-RU" smtClean="0"/>
              <a:t>29.06.2025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09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ownloader.disk.yandex.ru/preview/acdef5f48296901e99e3f6cb3fbbc95f684e75757d15c7fbb44162b9474df628/6626cbb5/ii7Tadahorx1ZQosHjH9R4OxOrfaLJ7sMgwlPGopPY74VVHzv1ZkPO5cv0xEeuMYuUQ7WCD3cIDGD9ihI2sJTw%3D%3D?uid=0&amp;filename=logo_red-white.png&amp;disposition=inline&amp;hash=&amp;limit=0&amp;content_type=image%2Fpng&amp;owner_uid=0&amp;tknv=v2&amp;size=1841x89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930" y="-251060"/>
            <a:ext cx="238058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4;p1"/>
          <p:cNvSpPr txBox="1">
            <a:spLocks noGrp="1"/>
          </p:cNvSpPr>
          <p:nvPr>
            <p:ph type="ctrTitle"/>
          </p:nvPr>
        </p:nvSpPr>
        <p:spPr>
          <a:xfrm>
            <a:off x="1940173" y="1029510"/>
            <a:ext cx="8315880" cy="60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 b="1" u="sng" dirty="0" smtClean="0">
                <a:latin typeface="Calibri"/>
                <a:ea typeface="Calibri"/>
                <a:cs typeface="Calibri"/>
                <a:sym typeface="Calibri"/>
              </a:rPr>
              <a:t>Научно исследовательская работа: </a:t>
            </a:r>
            <a:endParaRPr sz="3200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398610" y="4791714"/>
            <a:ext cx="9162371" cy="168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-RU" sz="2200" dirty="0"/>
              <a:t>Исполнитель: студент группы   </a:t>
            </a:r>
            <a:r>
              <a:rPr lang="ru-RU" sz="2200" dirty="0" smtClean="0"/>
              <a:t>ПМИ </a:t>
            </a:r>
            <a:r>
              <a:rPr lang="en-US" sz="2200" dirty="0"/>
              <a:t>1</a:t>
            </a:r>
            <a:r>
              <a:rPr lang="ru-RU" sz="2200" dirty="0" smtClean="0"/>
              <a:t> </a:t>
            </a:r>
            <a:r>
              <a:rPr lang="ru-RU" sz="2200" dirty="0"/>
              <a:t>курса </a:t>
            </a:r>
            <a:r>
              <a:rPr lang="ru-RU" sz="2200" dirty="0" smtClean="0"/>
              <a:t>физико-математического института  </a:t>
            </a:r>
            <a:r>
              <a:rPr lang="ru-RU" sz="2200" dirty="0"/>
              <a:t>Санников Юрий Владиславович</a:t>
            </a:r>
            <a:endParaRPr dirty="0"/>
          </a:p>
          <a:p>
            <a:pPr lvl="0" algn="l">
              <a:buClr>
                <a:schemeClr val="dk1"/>
              </a:buClr>
              <a:buSzPts val="2200"/>
            </a:pPr>
            <a:r>
              <a:rPr lang="ru-RU" sz="2200" dirty="0" smtClean="0"/>
              <a:t>Руководитель</a:t>
            </a:r>
            <a:r>
              <a:rPr lang="ru-RU" sz="2200" dirty="0"/>
              <a:t>: </a:t>
            </a:r>
            <a:r>
              <a:rPr lang="ru-RU" sz="2200" dirty="0" smtClean="0"/>
              <a:t>директор </a:t>
            </a:r>
            <a:r>
              <a:rPr lang="ru-RU" sz="2200" dirty="0"/>
              <a:t>института, доктор физико-математических наук, доцент Марина Александровна </a:t>
            </a:r>
            <a:r>
              <a:rPr lang="ru-RU" sz="2200" dirty="0" err="1"/>
              <a:t>Барулина</a:t>
            </a:r>
            <a:endParaRPr sz="2200" dirty="0"/>
          </a:p>
        </p:txBody>
      </p:sp>
      <p:sp>
        <p:nvSpPr>
          <p:cNvPr id="7" name="Google Shape;89;p1"/>
          <p:cNvSpPr/>
          <p:nvPr/>
        </p:nvSpPr>
        <p:spPr>
          <a:xfrm>
            <a:off x="9765792" y="6249618"/>
            <a:ext cx="1931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Пермь 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868680" y="1815317"/>
            <a:ext cx="10634472" cy="2488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+mn-lt"/>
              </a:rPr>
              <a:t>СЕГМЕНТАЦИЯ ВИДЕОПОТОКА: ИЗМЕНЯЮЩИЙСЯ И ПРЯЧУЩИЙСЯ ОБЪЕКТ. РЕШЕНИЕ ЗАДАЧИ ВЫЯВЛЕНИЯ ЛАБОРАТОРНОГО ЖИВОТНОГО В СЛОЖНОЙ ЭКСПЕРИМЕНТАЛЬНОЙ СРЕДЕ, ИСПОЛЬЗУЯ НЕЙРОННЫЕ СЕТИ</a:t>
            </a:r>
            <a:endParaRPr 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92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18;p5"/>
          <p:cNvSpPr txBox="1">
            <a:spLocks noGrp="1"/>
          </p:cNvSpPr>
          <p:nvPr>
            <p:ph type="title"/>
          </p:nvPr>
        </p:nvSpPr>
        <p:spPr>
          <a:xfrm>
            <a:off x="787400" y="161929"/>
            <a:ext cx="1105167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3600" b="1" dirty="0" smtClean="0">
                <a:solidFill>
                  <a:schemeClr val="bg1"/>
                </a:solidFill>
              </a:rPr>
              <a:t>Ограничения и возможности</a:t>
            </a:r>
            <a:endParaRPr sz="36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6" name="Google Shape;119;p5"/>
          <p:cNvSpPr txBox="1">
            <a:spLocks/>
          </p:cNvSpPr>
          <p:nvPr/>
        </p:nvSpPr>
        <p:spPr>
          <a:xfrm>
            <a:off x="838200" y="1590342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 smtClean="0"/>
              <a:t>Использовать </a:t>
            </a:r>
            <a:r>
              <a:rPr lang="ru-RU" dirty="0" err="1"/>
              <a:t>Tensorflow</a:t>
            </a:r>
            <a:r>
              <a:rPr lang="ru-RU" dirty="0"/>
              <a:t>;</a:t>
            </a:r>
          </a:p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 smtClean="0"/>
              <a:t>Использование </a:t>
            </a:r>
            <a:r>
              <a:rPr lang="ru-RU" dirty="0" err="1" smtClean="0"/>
              <a:t>open</a:t>
            </a:r>
            <a:r>
              <a:rPr lang="ru-RU" dirty="0" smtClean="0"/>
              <a:t> </a:t>
            </a:r>
            <a:r>
              <a:rPr lang="ru-RU" dirty="0" err="1"/>
              <a:t>source</a:t>
            </a:r>
            <a:r>
              <a:rPr lang="ru-RU" dirty="0"/>
              <a:t> модели, для возможности иметь доступ к слоям модели</a:t>
            </a:r>
            <a:r>
              <a:rPr lang="ru-RU" dirty="0" smtClean="0"/>
              <a:t>;</a:t>
            </a:r>
          </a:p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 smtClean="0"/>
              <a:t>Не </a:t>
            </a:r>
            <a:r>
              <a:rPr lang="ru-RU" dirty="0"/>
              <a:t>вносить изменения в </a:t>
            </a:r>
            <a:r>
              <a:rPr lang="ru-RU" dirty="0" err="1"/>
              <a:t>датасеты</a:t>
            </a:r>
            <a:r>
              <a:rPr lang="ru-RU" dirty="0"/>
              <a:t> (</a:t>
            </a:r>
            <a:r>
              <a:rPr lang="ru-RU" dirty="0" err="1"/>
              <a:t>препроцессинг</a:t>
            </a:r>
            <a:r>
              <a:rPr lang="ru-RU" dirty="0"/>
              <a:t> должен быть встроен в тело модели);</a:t>
            </a:r>
          </a:p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/>
              <a:t>С</a:t>
            </a:r>
            <a:r>
              <a:rPr lang="ru-RU" dirty="0" smtClean="0"/>
              <a:t>ложность </a:t>
            </a:r>
            <a:r>
              <a:rPr lang="ru-RU" dirty="0"/>
              <a:t>и типы моделей не ограничены</a:t>
            </a:r>
            <a:r>
              <a:rPr lang="ru-RU" dirty="0" smtClean="0"/>
              <a:t>;</a:t>
            </a:r>
          </a:p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 smtClean="0"/>
              <a:t>Можно собирать полностью уникальные решения.</a:t>
            </a:r>
            <a:endParaRPr lang="ru-RU" dirty="0"/>
          </a:p>
        </p:txBody>
      </p:sp>
      <p:sp>
        <p:nvSpPr>
          <p:cNvPr id="10" name="Google Shape;240;p17"/>
          <p:cNvSpPr txBox="1"/>
          <p:nvPr/>
        </p:nvSpPr>
        <p:spPr>
          <a:xfrm>
            <a:off x="474655" y="6268720"/>
            <a:ext cx="1061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26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88" y="4212223"/>
            <a:ext cx="5778143" cy="302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18;p5"/>
          <p:cNvSpPr txBox="1">
            <a:spLocks noGrp="1"/>
          </p:cNvSpPr>
          <p:nvPr>
            <p:ph type="title"/>
          </p:nvPr>
        </p:nvSpPr>
        <p:spPr>
          <a:xfrm>
            <a:off x="787400" y="161929"/>
            <a:ext cx="1105167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3600" b="1" dirty="0" smtClean="0">
                <a:solidFill>
                  <a:schemeClr val="bg1"/>
                </a:solidFill>
              </a:rPr>
              <a:t>Выбор среды разработки</a:t>
            </a:r>
            <a:endParaRPr sz="36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6" name="Google Shape;119;p5"/>
          <p:cNvSpPr txBox="1">
            <a:spLocks/>
          </p:cNvSpPr>
          <p:nvPr/>
        </p:nvSpPr>
        <p:spPr>
          <a:xfrm>
            <a:off x="838200" y="1590342"/>
            <a:ext cx="10515600" cy="10726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/>
              <a:t>В</a:t>
            </a:r>
            <a:r>
              <a:rPr lang="ru-RU" dirty="0" smtClean="0"/>
              <a:t>место </a:t>
            </a:r>
            <a:r>
              <a:rPr lang="ru-RU" dirty="0"/>
              <a:t>среды разработки </a:t>
            </a:r>
            <a:r>
              <a:rPr lang="en-US" dirty="0"/>
              <a:t>Jupiter Lab</a:t>
            </a:r>
            <a:r>
              <a:rPr lang="ru-RU" dirty="0"/>
              <a:t> было решено использовать </a:t>
            </a:r>
            <a:r>
              <a:rPr lang="en-US" dirty="0"/>
              <a:t>Google </a:t>
            </a:r>
            <a:r>
              <a:rPr lang="en-US" dirty="0" err="1"/>
              <a:t>Colab</a:t>
            </a:r>
            <a:endParaRPr lang="ru-RU" dirty="0"/>
          </a:p>
        </p:txBody>
      </p:sp>
      <p:sp>
        <p:nvSpPr>
          <p:cNvPr id="10" name="Google Shape;240;p17"/>
          <p:cNvSpPr txBox="1"/>
          <p:nvPr/>
        </p:nvSpPr>
        <p:spPr>
          <a:xfrm>
            <a:off x="474655" y="6268720"/>
            <a:ext cx="1061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23" y="4456005"/>
            <a:ext cx="3795370" cy="23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88" y="4832102"/>
            <a:ext cx="1668546" cy="178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355" y="4931911"/>
            <a:ext cx="1444303" cy="15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8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28;p6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>
                <a:solidFill>
                  <a:schemeClr val="bg1"/>
                </a:solidFill>
              </a:rPr>
              <a:t>Проектирование </a:t>
            </a:r>
            <a:r>
              <a:rPr lang="ru-RU" sz="4000" b="1" dirty="0" smtClean="0">
                <a:solidFill>
                  <a:schemeClr val="bg1"/>
                </a:solidFill>
              </a:rPr>
              <a:t>класса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87400" y="1386692"/>
            <a:ext cx="108270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0"/>
              </a:spcBef>
            </a:pPr>
            <a:r>
              <a:rPr lang="ru-RU" sz="2800" dirty="0">
                <a:latin typeface="Calibri" panose="020F0502020204030204" pitchFamily="34" charset="0"/>
              </a:rPr>
              <a:t> Класс </a:t>
            </a:r>
            <a:r>
              <a:rPr lang="ru-RU" sz="2800" dirty="0" err="1">
                <a:latin typeface="Calibri" panose="020F0502020204030204" pitchFamily="34" charset="0"/>
              </a:rPr>
              <a:t>MiceSegmentationClass</a:t>
            </a:r>
            <a:r>
              <a:rPr lang="ru-RU" sz="2800" dirty="0">
                <a:latin typeface="Calibri" panose="020F0502020204030204" pitchFamily="34" charset="0"/>
              </a:rPr>
              <a:t> был разработан для удобной работы с видео и обучением </a:t>
            </a:r>
            <a:r>
              <a:rPr lang="ru-RU" sz="2800" dirty="0" smtClean="0">
                <a:latin typeface="Calibri" panose="020F0502020204030204" pitchFamily="34" charset="0"/>
              </a:rPr>
              <a:t>моделей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399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03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Работа со </a:t>
            </a:r>
            <a:r>
              <a:rPr lang="ru-RU" sz="4000" b="1" dirty="0" err="1" smtClean="0">
                <a:solidFill>
                  <a:schemeClr val="bg1"/>
                </a:solidFill>
              </a:rPr>
              <a:t>свёрточными</a:t>
            </a:r>
            <a:r>
              <a:rPr lang="ru-RU" sz="4000" b="1" dirty="0" smtClean="0">
                <a:solidFill>
                  <a:schemeClr val="bg1"/>
                </a:solidFill>
              </a:rPr>
              <a:t> слоями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4963027" y="5795015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Convolution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88992" y="1654877"/>
            <a:ext cx="5357702" cy="41472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conv_block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Conv2D(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padding=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)(inputs)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Activation(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Conv2D(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padding=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x = Activation(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)(x)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sz="1600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Работа со </a:t>
            </a:r>
            <a:r>
              <a:rPr lang="ru-RU" sz="4000" b="1" dirty="0" err="1" smtClean="0">
                <a:solidFill>
                  <a:schemeClr val="bg1"/>
                </a:solidFill>
              </a:rPr>
              <a:t>свёрточными</a:t>
            </a:r>
            <a:r>
              <a:rPr lang="ru-RU" sz="4000" b="1" dirty="0" smtClean="0">
                <a:solidFill>
                  <a:schemeClr val="bg1"/>
                </a:solidFill>
              </a:rPr>
              <a:t> слоями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4963027" y="5795015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Encoder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39453" y="1879232"/>
            <a:ext cx="6096000" cy="35240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encoder_block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.conv_block_plus_plus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(inputs,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p = MaxPool2D((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strides=(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))(x)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x, p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(inputs,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p = MaxPool2D((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))(x)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x, 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8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Работа со </a:t>
            </a:r>
            <a:r>
              <a:rPr lang="ru-RU" sz="4000" b="1" dirty="0" err="1" smtClean="0">
                <a:solidFill>
                  <a:schemeClr val="bg1"/>
                </a:solidFill>
              </a:rPr>
              <a:t>свёрточными</a:t>
            </a:r>
            <a:r>
              <a:rPr lang="ru-RU" sz="4000" b="1" dirty="0" smtClean="0">
                <a:solidFill>
                  <a:schemeClr val="bg1"/>
                </a:solidFill>
              </a:rPr>
              <a:t> слоями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4963027" y="5795015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Decoder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97200" y="1654877"/>
            <a:ext cx="6096000" cy="39087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 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decoder_block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skip_features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isPlusPlus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UpSampling2D((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))(inputs)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toConcat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skip_features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[x]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concatenate(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toConcat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.conv_block_plus_plus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Conv2DTranspose(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strides=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padding=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)(inputs)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concatenate([x,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skip_features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x = </a:t>
            </a:r>
            <a:r>
              <a:rPr lang="en-US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.conv_block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num_filters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    </a:t>
            </a:r>
            <a:r>
              <a:rPr lang="ru-RU" dirty="0" err="1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return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49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Реализация архитектуры </a:t>
            </a:r>
            <a:r>
              <a:rPr lang="en-US" sz="4000" b="1" dirty="0" smtClean="0">
                <a:solidFill>
                  <a:schemeClr val="bg1"/>
                </a:solidFill>
              </a:rPr>
              <a:t>U-Net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2660353" y="6019387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5" y="1430149"/>
            <a:ext cx="6535745" cy="4589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20" y="1654877"/>
            <a:ext cx="4819689" cy="42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2;p7"/>
          <p:cNvSpPr txBox="1">
            <a:spLocks/>
          </p:cNvSpPr>
          <p:nvPr/>
        </p:nvSpPr>
        <p:spPr>
          <a:xfrm>
            <a:off x="8049756" y="5907092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</a:t>
            </a:r>
            <a:r>
              <a:rPr lang="ru-RU" i="1" dirty="0" smtClean="0"/>
              <a:t> архитектура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72745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Реализация архитектуры </a:t>
            </a:r>
            <a:r>
              <a:rPr lang="en-US" sz="4000" b="1" dirty="0" smtClean="0">
                <a:solidFill>
                  <a:schemeClr val="bg1"/>
                </a:solidFill>
              </a:rPr>
              <a:t>U-Net++L3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2660353" y="6019387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U-Net++L3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2;p7"/>
          <p:cNvSpPr txBox="1">
            <a:spLocks/>
          </p:cNvSpPr>
          <p:nvPr/>
        </p:nvSpPr>
        <p:spPr>
          <a:xfrm>
            <a:off x="8049756" y="5907092"/>
            <a:ext cx="2164347" cy="838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en-US" i="1" dirty="0" smtClean="0"/>
              <a:t>U-Net++L3</a:t>
            </a:r>
            <a:r>
              <a:rPr lang="ru-RU" i="1" dirty="0" smtClean="0"/>
              <a:t> архитектура</a:t>
            </a:r>
            <a:endParaRPr lang="ru-RU" i="1" dirty="0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785812" y="2101514"/>
            <a:ext cx="4772403" cy="3558018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57" y="1487492"/>
            <a:ext cx="5030349" cy="45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48;p8"/>
          <p:cNvSpPr txBox="1">
            <a:spLocks noGrp="1"/>
          </p:cNvSpPr>
          <p:nvPr>
            <p:ph type="title"/>
          </p:nvPr>
        </p:nvSpPr>
        <p:spPr>
          <a:xfrm>
            <a:off x="787400" y="161925"/>
            <a:ext cx="1045972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Алгоритмы сегментации </a:t>
            </a:r>
            <a:r>
              <a:rPr lang="ru-RU" sz="4000" b="1" dirty="0" smtClean="0">
                <a:solidFill>
                  <a:schemeClr val="bg1"/>
                </a:solidFill>
              </a:rPr>
              <a:t>видео</a:t>
            </a:r>
            <a:endParaRPr sz="40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9" name="Google Shape;240;p17"/>
          <p:cNvSpPr txBox="1"/>
          <p:nvPr/>
        </p:nvSpPr>
        <p:spPr>
          <a:xfrm>
            <a:off x="474655" y="6268720"/>
            <a:ext cx="15004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81" y="1370543"/>
            <a:ext cx="9317456" cy="4951092"/>
          </a:xfrm>
          <a:prstGeom prst="rect">
            <a:avLst/>
          </a:prstGeom>
        </p:spPr>
      </p:pic>
      <p:sp>
        <p:nvSpPr>
          <p:cNvPr id="8" name="Google Shape;142;p7"/>
          <p:cNvSpPr txBox="1">
            <a:spLocks/>
          </p:cNvSpPr>
          <p:nvPr/>
        </p:nvSpPr>
        <p:spPr>
          <a:xfrm>
            <a:off x="2018667" y="6321636"/>
            <a:ext cx="3628152" cy="4080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1.</a:t>
            </a:r>
            <a:r>
              <a:rPr lang="ru-RU" i="1" dirty="0" smtClean="0"/>
              <a:t> Алгоритм сегментации видео</a:t>
            </a:r>
            <a:endParaRPr lang="ru-RU" i="1" dirty="0"/>
          </a:p>
        </p:txBody>
      </p:sp>
      <p:sp>
        <p:nvSpPr>
          <p:cNvPr id="10" name="Google Shape;142;p7"/>
          <p:cNvSpPr txBox="1">
            <a:spLocks/>
          </p:cNvSpPr>
          <p:nvPr/>
        </p:nvSpPr>
        <p:spPr>
          <a:xfrm>
            <a:off x="6567922" y="6326424"/>
            <a:ext cx="3628152" cy="4080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ru-RU" b="1" i="1" dirty="0" smtClean="0"/>
              <a:t>2. </a:t>
            </a:r>
            <a:r>
              <a:rPr lang="ru-RU" i="1" dirty="0" smtClean="0"/>
              <a:t>Алгоритм формирования видео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42213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метрик</a:t>
            </a: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43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309811" y="1709741"/>
            <a:ext cx="9993190" cy="3675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Прямоугольник 1"/>
          <p:cNvSpPr/>
          <p:nvPr/>
        </p:nvSpPr>
        <p:spPr>
          <a:xfrm>
            <a:off x="3258406" y="56076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Метрика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тренировочной и </a:t>
            </a:r>
            <a:r>
              <a:rPr lang="ru-RU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валидационной</a:t>
            </a:r>
            <a:r>
              <a:rPr lang="ru-RU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1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94;p2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Цель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5;p2"/>
          <p:cNvSpPr txBox="1">
            <a:spLocks/>
          </p:cNvSpPr>
          <p:nvPr/>
        </p:nvSpPr>
        <p:spPr>
          <a:xfrm>
            <a:off x="838200" y="1317628"/>
            <a:ext cx="10692384" cy="32543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9080" algn="just">
              <a:spcBef>
                <a:spcPts val="0"/>
              </a:spcBef>
              <a:buSzPct val="100000"/>
            </a:pPr>
            <a:r>
              <a:rPr lang="ru-RU" sz="4800" i="1" dirty="0" smtClean="0"/>
              <a:t>Цель научно исследовательской работы:</a:t>
            </a:r>
            <a:r>
              <a:rPr lang="ru-RU" sz="4800" dirty="0" smtClean="0"/>
              <a:t> </a:t>
            </a:r>
            <a:r>
              <a:rPr lang="ru-RU" sz="4800" dirty="0"/>
              <a:t>разработать программу для сегментации тела животного на </a:t>
            </a:r>
            <a:r>
              <a:rPr lang="ru-RU" sz="4800" dirty="0" smtClean="0"/>
              <a:t>видео</a:t>
            </a:r>
            <a:r>
              <a:rPr lang="en-US" sz="4800" dirty="0" smtClean="0"/>
              <a:t>*</a:t>
            </a:r>
            <a:endParaRPr lang="ru-RU" sz="43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4135" algn="just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ru-RU" dirty="0" smtClean="0"/>
          </a:p>
          <a:p>
            <a:pPr indent="-64135" algn="just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7" name="Google Shape;96;p2"/>
          <p:cNvSpPr txBox="1"/>
          <p:nvPr/>
        </p:nvSpPr>
        <p:spPr>
          <a:xfrm>
            <a:off x="474654" y="6268720"/>
            <a:ext cx="11438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434584" y="5991721"/>
            <a:ext cx="627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dirty="0" smtClean="0"/>
              <a:t>Сегментации - </a:t>
            </a:r>
            <a:r>
              <a:rPr lang="ru-RU" dirty="0" err="1" smtClean="0"/>
              <a:t>попиксельное</a:t>
            </a:r>
            <a:r>
              <a:rPr lang="ru-RU" dirty="0" smtClean="0"/>
              <a:t> </a:t>
            </a:r>
            <a:r>
              <a:rPr lang="ru-RU" dirty="0"/>
              <a:t>выделение животного одним цветом, фона другим</a:t>
            </a:r>
          </a:p>
        </p:txBody>
      </p:sp>
    </p:spTree>
    <p:extLst>
      <p:ext uri="{BB962C8B-B14F-4D97-AF65-F5344CB8AC3E}">
        <p14:creationId xmlns:p14="http://schemas.microsoft.com/office/powerpoint/2010/main" val="5516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метрик</a:t>
            </a: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43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58406" y="56076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Метрика </a:t>
            </a:r>
            <a:r>
              <a:rPr lang="en-US" i="1" dirty="0" smtClean="0"/>
              <a:t>Recall</a:t>
            </a:r>
            <a:r>
              <a:rPr lang="ru-RU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тренировочной и </a:t>
            </a:r>
            <a:r>
              <a:rPr lang="ru-RU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валидационной</a:t>
            </a:r>
            <a:r>
              <a:rPr lang="ru-RU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выборок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73353" y="1936103"/>
            <a:ext cx="9866105" cy="3671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184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метрик</a:t>
            </a: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43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58406" y="56076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Метрика </a:t>
            </a:r>
            <a:r>
              <a:rPr lang="en-US" i="1" dirty="0" smtClean="0"/>
              <a:t>loss</a:t>
            </a:r>
            <a:r>
              <a:rPr lang="ru-RU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тренировочной и </a:t>
            </a:r>
            <a:r>
              <a:rPr lang="ru-RU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валидационной</a:t>
            </a:r>
            <a:r>
              <a:rPr lang="ru-RU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выборок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1287275" y="1789748"/>
            <a:ext cx="10038262" cy="3648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80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 на разработанных архитектурах</a:t>
            </a:r>
          </a:p>
        </p:txBody>
      </p:sp>
      <p:sp>
        <p:nvSpPr>
          <p:cNvPr id="16" name="Google Shape;240;p17"/>
          <p:cNvSpPr txBox="1"/>
          <p:nvPr/>
        </p:nvSpPr>
        <p:spPr>
          <a:xfrm>
            <a:off x="474655" y="6268720"/>
            <a:ext cx="1680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643639" y="1487492"/>
            <a:ext cx="2626995" cy="401002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5"/>
          <a:stretch>
            <a:fillRect/>
          </a:stretch>
        </p:blipFill>
        <p:spPr>
          <a:xfrm>
            <a:off x="2736765" y="1487492"/>
            <a:ext cx="2395459" cy="3981717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4871064" y="1475709"/>
            <a:ext cx="2515390" cy="4019383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7"/>
          <a:stretch>
            <a:fillRect/>
          </a:stretch>
        </p:blipFill>
        <p:spPr>
          <a:xfrm>
            <a:off x="6985336" y="1475709"/>
            <a:ext cx="2439165" cy="4019383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 rotWithShape="1">
          <a:blip r:embed="rId8"/>
          <a:srcRect l="5664" r="24976"/>
          <a:stretch/>
        </p:blipFill>
        <p:spPr>
          <a:xfrm>
            <a:off x="8986884" y="1475708"/>
            <a:ext cx="2290729" cy="4019383"/>
          </a:xfrm>
          <a:prstGeom prst="rect">
            <a:avLst/>
          </a:prstGeom>
        </p:spPr>
      </p:pic>
      <p:sp>
        <p:nvSpPr>
          <p:cNvPr id="11" name="Google Shape;142;p7"/>
          <p:cNvSpPr txBox="1">
            <a:spLocks/>
          </p:cNvSpPr>
          <p:nvPr/>
        </p:nvSpPr>
        <p:spPr>
          <a:xfrm>
            <a:off x="1520114" y="5667381"/>
            <a:ext cx="651299" cy="3797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="1" i="1" dirty="0" smtClean="0"/>
              <a:t>a.</a:t>
            </a:r>
            <a:endParaRPr lang="ru-RU" i="1" dirty="0"/>
          </a:p>
        </p:txBody>
      </p:sp>
      <p:sp>
        <p:nvSpPr>
          <p:cNvPr id="12" name="Google Shape;142;p7"/>
          <p:cNvSpPr txBox="1">
            <a:spLocks/>
          </p:cNvSpPr>
          <p:nvPr/>
        </p:nvSpPr>
        <p:spPr>
          <a:xfrm>
            <a:off x="3608844" y="5667381"/>
            <a:ext cx="651299" cy="3797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="1" i="1" dirty="0"/>
              <a:t>b</a:t>
            </a:r>
            <a:r>
              <a:rPr lang="en-US" b="1" i="1" dirty="0" smtClean="0"/>
              <a:t>.</a:t>
            </a:r>
            <a:endParaRPr lang="ru-RU" i="1" dirty="0"/>
          </a:p>
        </p:txBody>
      </p:sp>
      <p:sp>
        <p:nvSpPr>
          <p:cNvPr id="13" name="Google Shape;142;p7"/>
          <p:cNvSpPr txBox="1">
            <a:spLocks/>
          </p:cNvSpPr>
          <p:nvPr/>
        </p:nvSpPr>
        <p:spPr>
          <a:xfrm>
            <a:off x="5697574" y="5653173"/>
            <a:ext cx="651299" cy="3797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="1" i="1" dirty="0" smtClean="0"/>
              <a:t>c1</a:t>
            </a:r>
            <a:r>
              <a:rPr lang="en-US" b="1" i="1" dirty="0" smtClean="0"/>
              <a:t>.</a:t>
            </a:r>
            <a:endParaRPr lang="ru-RU" i="1" dirty="0"/>
          </a:p>
        </p:txBody>
      </p:sp>
      <p:sp>
        <p:nvSpPr>
          <p:cNvPr id="14" name="Google Shape;142;p7"/>
          <p:cNvSpPr txBox="1">
            <a:spLocks/>
          </p:cNvSpPr>
          <p:nvPr/>
        </p:nvSpPr>
        <p:spPr>
          <a:xfrm>
            <a:off x="7879268" y="5653173"/>
            <a:ext cx="651299" cy="3797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="1" i="1" dirty="0" smtClean="0"/>
              <a:t>c2</a:t>
            </a:r>
            <a:r>
              <a:rPr lang="en-US" b="1" i="1" dirty="0" smtClean="0"/>
              <a:t>.</a:t>
            </a:r>
            <a:endParaRPr lang="ru-RU" i="1" dirty="0"/>
          </a:p>
        </p:txBody>
      </p:sp>
      <p:sp>
        <p:nvSpPr>
          <p:cNvPr id="15" name="Google Shape;142;p7"/>
          <p:cNvSpPr txBox="1">
            <a:spLocks/>
          </p:cNvSpPr>
          <p:nvPr/>
        </p:nvSpPr>
        <p:spPr>
          <a:xfrm>
            <a:off x="10041119" y="5653171"/>
            <a:ext cx="651299" cy="3797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b="1" i="1" dirty="0" smtClean="0"/>
              <a:t>d.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5460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 сегментации видео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40;p17"/>
          <p:cNvSpPr txBox="1"/>
          <p:nvPr/>
        </p:nvSpPr>
        <p:spPr>
          <a:xfrm>
            <a:off x="474655" y="6268720"/>
            <a:ext cx="1317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mask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1207" y="1655396"/>
            <a:ext cx="7127987" cy="42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238" name="Google Shape;238;p17"/>
          <p:cNvSpPr txBox="1"/>
          <p:nvPr/>
        </p:nvSpPr>
        <p:spPr>
          <a:xfrm>
            <a:off x="787401" y="1706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Заключение</a:t>
            </a:r>
            <a:endParaRPr sz="4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7"/>
          <p:cNvSpPr txBox="1">
            <a:spLocks noGrp="1"/>
          </p:cNvSpPr>
          <p:nvPr>
            <p:ph type="body" idx="1"/>
          </p:nvPr>
        </p:nvSpPr>
        <p:spPr>
          <a:xfrm>
            <a:off x="787401" y="1362165"/>
            <a:ext cx="10446889" cy="508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2800"/>
            </a:pPr>
            <a:r>
              <a:rPr lang="ru-RU" dirty="0"/>
              <a:t>В результате выполнения научно исследовательской работы был изучен материал, необходимый для построения архитектуры </a:t>
            </a:r>
            <a:r>
              <a:rPr lang="ru-RU" dirty="0" smtClean="0"/>
              <a:t>модели</a:t>
            </a:r>
            <a:endParaRPr lang="ru-RU" dirty="0" smtClean="0"/>
          </a:p>
          <a:p>
            <a:pPr lvl="0">
              <a:buSzPts val="2800"/>
            </a:pPr>
            <a:r>
              <a:rPr lang="ru-RU" dirty="0"/>
              <a:t>разработан класс, для работы с сегментационными моделями и видео с целью определения каждого пикселя на принадлежность к объекту животного в </a:t>
            </a:r>
            <a:r>
              <a:rPr lang="ru-RU" dirty="0" smtClean="0"/>
              <a:t>видеопотоке</a:t>
            </a:r>
            <a:endParaRPr lang="en-US" dirty="0" smtClean="0"/>
          </a:p>
          <a:p>
            <a:pPr lvl="0">
              <a:buSzPts val="2800"/>
            </a:pPr>
            <a:r>
              <a:rPr lang="ru-RU" dirty="0"/>
              <a:t>П</a:t>
            </a:r>
            <a:r>
              <a:rPr lang="ru-RU" dirty="0" smtClean="0"/>
              <a:t>олученные </a:t>
            </a:r>
            <a:r>
              <a:rPr lang="ru-RU" dirty="0"/>
              <a:t>модели были протестированы и по </a:t>
            </a:r>
            <a:r>
              <a:rPr lang="ru-RU" dirty="0" smtClean="0"/>
              <a:t>результатам</a:t>
            </a:r>
            <a:r>
              <a:rPr lang="ru-RU" dirty="0"/>
              <a:t>, лучшая модель использовалась для сегментации объекта на </a:t>
            </a:r>
            <a:r>
              <a:rPr lang="ru-RU" dirty="0" smtClean="0"/>
              <a:t>видео</a:t>
            </a:r>
            <a:endParaRPr lang="en-US" dirty="0" smtClean="0"/>
          </a:p>
        </p:txBody>
      </p:sp>
      <p:sp>
        <p:nvSpPr>
          <p:cNvPr id="240" name="Google Shape;240;p17"/>
          <p:cNvSpPr txBox="1"/>
          <p:nvPr/>
        </p:nvSpPr>
        <p:spPr>
          <a:xfrm>
            <a:off x="474655" y="6268720"/>
            <a:ext cx="14821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89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/>
          <p:nvPr/>
        </p:nvSpPr>
        <p:spPr>
          <a:xfrm>
            <a:off x="3243708" y="2766217"/>
            <a:ext cx="69152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внимание!</a:t>
            </a:r>
            <a:endParaRPr sz="4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3" y="-728663"/>
            <a:ext cx="1209675" cy="83153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937" y="38100"/>
            <a:ext cx="2085975" cy="14859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922497"/>
            <a:ext cx="3084195" cy="7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7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9" name="Google Shape;101;p3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Задачи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2;p3"/>
          <p:cNvSpPr txBox="1">
            <a:spLocks/>
          </p:cNvSpPr>
          <p:nvPr/>
        </p:nvSpPr>
        <p:spPr>
          <a:xfrm>
            <a:off x="838200" y="1317628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/>
              <a:t>И</a:t>
            </a:r>
            <a:r>
              <a:rPr lang="ru-RU" sz="3200" dirty="0" smtClean="0"/>
              <a:t>зучить </a:t>
            </a:r>
            <a:r>
              <a:rPr lang="ru-RU" sz="3200" dirty="0"/>
              <a:t>необходимый материал для построения архитектуры модели </a:t>
            </a:r>
            <a:endParaRPr lang="ru-RU" sz="3200" dirty="0" smtClean="0"/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Разработать </a:t>
            </a:r>
            <a:r>
              <a:rPr lang="ru-RU" sz="3200" dirty="0"/>
              <a:t>программу, для определения каждого пикселя на принадлежность объекту животного на видео</a:t>
            </a:r>
            <a:endParaRPr lang="ru-RU" sz="3200" dirty="0" smtClean="0"/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/>
              <a:t>П</a:t>
            </a:r>
            <a:r>
              <a:rPr lang="ru-RU" sz="3200" dirty="0" smtClean="0"/>
              <a:t>ротестировать </a:t>
            </a:r>
            <a:r>
              <a:rPr lang="ru-RU" sz="3200" dirty="0"/>
              <a:t>и выбрать лучшую модель для сегментации объекта в </a:t>
            </a:r>
            <a:r>
              <a:rPr lang="ru-RU" sz="3200" dirty="0" smtClean="0"/>
              <a:t>видеопотоке</a:t>
            </a:r>
            <a:endParaRPr lang="ru-RU" sz="2800" dirty="0" smtClean="0"/>
          </a:p>
          <a:p>
            <a:pPr indent="-50800" algn="just"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11" name="Google Shape;240;p17"/>
          <p:cNvSpPr txBox="1"/>
          <p:nvPr/>
        </p:nvSpPr>
        <p:spPr>
          <a:xfrm>
            <a:off x="474655" y="6268720"/>
            <a:ext cx="1052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791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Актуальность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13;p4"/>
          <p:cNvSpPr/>
          <p:nvPr/>
        </p:nvSpPr>
        <p:spPr>
          <a:xfrm>
            <a:off x="1076960" y="3282050"/>
            <a:ext cx="1056158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2800" b="1" dirty="0" smtClean="0">
                <a:latin typeface="Calibri"/>
                <a:ea typeface="Calibri"/>
                <a:cs typeface="Calibri"/>
                <a:sym typeface="Calibri"/>
              </a:rPr>
              <a:t>Для кого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: для сотрудников лаборатории</a:t>
            </a:r>
          </a:p>
          <a:p>
            <a:pPr lvl="0"/>
            <a:r>
              <a:rPr lang="ru-RU" sz="2800" b="1" dirty="0" smtClean="0">
                <a:latin typeface="Calibri"/>
                <a:ea typeface="Calibri"/>
                <a:cs typeface="Calibri"/>
                <a:sym typeface="Calibri"/>
              </a:rPr>
              <a:t>Зачем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: д</a:t>
            </a:r>
            <a:r>
              <a:rPr lang="ru-RU" sz="2800" dirty="0" smtClean="0">
                <a:ea typeface="Calibri"/>
                <a:cs typeface="Calibri"/>
                <a:sym typeface="Calibri"/>
              </a:rPr>
              <a:t>ля </a:t>
            </a:r>
            <a:r>
              <a:rPr lang="ru-RU" sz="2800" dirty="0">
                <a:ea typeface="Calibri"/>
                <a:cs typeface="Calibri"/>
                <a:sym typeface="Calibri"/>
              </a:rPr>
              <a:t>поиска лекарств против болезней </a:t>
            </a:r>
            <a:endParaRPr lang="ru-RU" sz="2800" dirty="0" smtClean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95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3;p4"/>
          <p:cNvSpPr/>
          <p:nvPr/>
        </p:nvSpPr>
        <p:spPr>
          <a:xfrm>
            <a:off x="627055" y="1600579"/>
            <a:ext cx="110114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Работа </a:t>
            </a:r>
            <a:r>
              <a:rPr lang="ru-RU" sz="2800" dirty="0">
                <a:ea typeface="Calibri"/>
                <a:cs typeface="Calibri"/>
                <a:sym typeface="Calibri"/>
              </a:rPr>
              <a:t>была предложена лабораторией экспериментальной фармакологии химического факультета Пермского </a:t>
            </a:r>
            <a:r>
              <a:rPr lang="ru-RU" sz="2800" dirty="0" smtClean="0">
                <a:ea typeface="Calibri"/>
                <a:cs typeface="Calibri"/>
                <a:sym typeface="Calibri"/>
              </a:rPr>
              <a:t>университета</a:t>
            </a:r>
            <a:endParaRPr lang="ru-RU" sz="2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4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6" name="Google Shape;108;p4"/>
          <p:cNvSpPr txBox="1">
            <a:spLocks noGrp="1"/>
          </p:cNvSpPr>
          <p:nvPr>
            <p:ph type="title"/>
          </p:nvPr>
        </p:nvSpPr>
        <p:spPr>
          <a:xfrm>
            <a:off x="787400" y="161929"/>
            <a:ext cx="1118107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err="1" smtClean="0">
                <a:solidFill>
                  <a:schemeClr val="bg1"/>
                </a:solidFill>
              </a:rPr>
              <a:t>Закакзчик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Google Shape;113;p4"/>
          <p:cNvSpPr/>
          <p:nvPr/>
        </p:nvSpPr>
        <p:spPr>
          <a:xfrm>
            <a:off x="1187886" y="1709741"/>
            <a:ext cx="925552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2400" dirty="0" smtClean="0">
                <a:ea typeface="Calibri"/>
                <a:cs typeface="Calibri"/>
                <a:sym typeface="Calibri"/>
              </a:rPr>
              <a:t>— системы </a:t>
            </a:r>
            <a:r>
              <a:rPr lang="ru-RU" sz="2400" dirty="0">
                <a:ea typeface="Calibri"/>
                <a:cs typeface="Calibri"/>
                <a:sym typeface="Calibri"/>
              </a:rPr>
              <a:t>наблюдения за живым объектом в лабораторных условиях </a:t>
            </a:r>
            <a:endParaRPr lang="ru-RU" sz="2800" dirty="0" smtClean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052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14" y="2742466"/>
            <a:ext cx="8353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5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Проблема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13;p4"/>
          <p:cNvSpPr/>
          <p:nvPr/>
        </p:nvSpPr>
        <p:spPr>
          <a:xfrm>
            <a:off x="474655" y="1448179"/>
            <a:ext cx="1101149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ea typeface="Calibri"/>
                <a:cs typeface="Calibri"/>
                <a:sym typeface="Calibri"/>
              </a:rPr>
              <a:t>Существующие методы сегментации работают медленно и не всегда точно.</a:t>
            </a:r>
            <a:endParaRPr lang="ru-RU"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94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Сравнение существующих архитектур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06676"/>
              </p:ext>
            </p:extLst>
          </p:nvPr>
        </p:nvGraphicFramePr>
        <p:xfrm>
          <a:off x="1655064" y="1546471"/>
          <a:ext cx="9451470" cy="4547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103">
                  <a:extLst>
                    <a:ext uri="{9D8B030D-6E8A-4147-A177-3AD203B41FA5}">
                      <a16:colId xmlns:a16="http://schemas.microsoft.com/office/drawing/2014/main" val="1541557136"/>
                    </a:ext>
                  </a:extLst>
                </a:gridCol>
                <a:gridCol w="1454485">
                  <a:extLst>
                    <a:ext uri="{9D8B030D-6E8A-4147-A177-3AD203B41FA5}">
                      <a16:colId xmlns:a16="http://schemas.microsoft.com/office/drawing/2014/main" val="489253021"/>
                    </a:ext>
                  </a:extLst>
                </a:gridCol>
                <a:gridCol w="1890294">
                  <a:extLst>
                    <a:ext uri="{9D8B030D-6E8A-4147-A177-3AD203B41FA5}">
                      <a16:colId xmlns:a16="http://schemas.microsoft.com/office/drawing/2014/main" val="3886267421"/>
                    </a:ext>
                  </a:extLst>
                </a:gridCol>
                <a:gridCol w="1890294">
                  <a:extLst>
                    <a:ext uri="{9D8B030D-6E8A-4147-A177-3AD203B41FA5}">
                      <a16:colId xmlns:a16="http://schemas.microsoft.com/office/drawing/2014/main" val="2875426806"/>
                    </a:ext>
                  </a:extLst>
                </a:gridCol>
                <a:gridCol w="1890294">
                  <a:extLst>
                    <a:ext uri="{9D8B030D-6E8A-4147-A177-3AD203B41FA5}">
                      <a16:colId xmlns:a16="http://schemas.microsoft.com/office/drawing/2014/main" val="1267017163"/>
                    </a:ext>
                  </a:extLst>
                </a:gridCol>
              </a:tblGrid>
              <a:tr h="1881036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Архитектура</a:t>
                      </a:r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Необходимость большой </a:t>
                      </a:r>
                      <a:r>
                        <a:rPr lang="ru-RU" dirty="0" smtClean="0"/>
                        <a:t>обучающей выборки</a:t>
                      </a:r>
                    </a:p>
                    <a:p>
                      <a:pPr algn="ctr"/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Скорость обучения</a:t>
                      </a:r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Точность</a:t>
                      </a:r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Легкость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baseline="0" dirty="0" smtClean="0"/>
                        <a:t>реализации</a:t>
                      </a:r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619863"/>
                  </a:ext>
                </a:extLst>
              </a:tr>
              <a:tr h="47679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U-Net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190426"/>
                  </a:ext>
                </a:extLst>
              </a:tr>
              <a:tr h="47679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DeepLab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074177"/>
                  </a:ext>
                </a:extLst>
              </a:tr>
              <a:tr h="429181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Mask R-CNN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DDB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DDB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DDB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D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55955"/>
                  </a:ext>
                </a:extLst>
              </a:tr>
              <a:tr h="47679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SegNet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748544"/>
                  </a:ext>
                </a:extLst>
              </a:tr>
              <a:tr h="80737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VisionTransformer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32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47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Архитектура </a:t>
            </a:r>
            <a:r>
              <a:rPr lang="en-US" sz="4000" b="1" dirty="0" smtClean="0">
                <a:solidFill>
                  <a:schemeClr val="bg1"/>
                </a:solidFill>
              </a:rPr>
              <a:t>U-Net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42" y="1672687"/>
            <a:ext cx="9279394" cy="42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621108" y="6146017"/>
            <a:ext cx="2913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архитектуры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772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Архитектура </a:t>
            </a:r>
            <a:r>
              <a:rPr lang="en-US" sz="4000" b="1" dirty="0" smtClean="0">
                <a:solidFill>
                  <a:schemeClr val="bg1"/>
                </a:solidFill>
              </a:rPr>
              <a:t>U-Net++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5465623" y="1311030"/>
            <a:ext cx="6544134" cy="3422760"/>
          </a:xfrm>
          <a:prstGeom prst="rect">
            <a:avLst/>
          </a:prstGeom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709992"/>
            <a:ext cx="7106653" cy="2990660"/>
          </a:xfrm>
          <a:prstGeom prst="rect">
            <a:avLst/>
          </a:prstGeom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126638" y="21358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</a:t>
            </a:r>
            <a:r>
              <a:rPr lang="ru-RU" i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skip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комбинирования узлов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382050" y="4751454"/>
            <a:ext cx="2627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Архитектура 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++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22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5458</TotalTime>
  <Words>856</Words>
  <Application>Microsoft Office PowerPoint</Application>
  <PresentationFormat>Широкоэкранный</PresentationFormat>
  <Paragraphs>152</Paragraphs>
  <Slides>25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Times New Roman</vt:lpstr>
      <vt:lpstr>Тема Office</vt:lpstr>
      <vt:lpstr>Научно исследовательская работа: </vt:lpstr>
      <vt:lpstr>Цель</vt:lpstr>
      <vt:lpstr>Задачи</vt:lpstr>
      <vt:lpstr>Актуальность</vt:lpstr>
      <vt:lpstr>Закакзчик</vt:lpstr>
      <vt:lpstr>Проблема</vt:lpstr>
      <vt:lpstr>Сравнение существующих архитектур</vt:lpstr>
      <vt:lpstr>Архитектура U-Net</vt:lpstr>
      <vt:lpstr>Архитектура U-Net++</vt:lpstr>
      <vt:lpstr>Ограничения и возможности</vt:lpstr>
      <vt:lpstr>Выбор среды разработки</vt:lpstr>
      <vt:lpstr>Проектирование класса</vt:lpstr>
      <vt:lpstr>Работа со свёрточными слоями</vt:lpstr>
      <vt:lpstr>Работа со свёрточными слоями</vt:lpstr>
      <vt:lpstr>Работа со свёрточными слоями</vt:lpstr>
      <vt:lpstr>Реализация архитектуры U-Net</vt:lpstr>
      <vt:lpstr>Реализация архитектуры U-Net++L3</vt:lpstr>
      <vt:lpstr>Алгоритмы сегментации видео</vt:lpstr>
      <vt:lpstr>Результаты метрик</vt:lpstr>
      <vt:lpstr>Результаты метрик</vt:lpstr>
      <vt:lpstr>Результаты метрик</vt:lpstr>
      <vt:lpstr>Результаты сегментации на разработанных архитектурах</vt:lpstr>
      <vt:lpstr>Результат сегментации видео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Yura Sannikov</dc:creator>
  <cp:lastModifiedBy>Yura Sannikov</cp:lastModifiedBy>
  <cp:revision>133</cp:revision>
  <dcterms:created xsi:type="dcterms:W3CDTF">2024-05-26T17:30:36Z</dcterms:created>
  <dcterms:modified xsi:type="dcterms:W3CDTF">2025-06-29T11:31:02Z</dcterms:modified>
</cp:coreProperties>
</file>